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y="5143500" cx="9144000"/>
  <p:notesSz cx="6858000" cy="9144000"/>
  <p:embeddedFontLst>
    <p:embeddedFont>
      <p:font typeface="Roboto"/>
      <p:regular r:id="rId41"/>
      <p:bold r:id="rId42"/>
      <p:italic r:id="rId43"/>
      <p:boldItalic r:id="rId4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font" Target="fonts/Roboto-bold.fntdata"/><Relationship Id="rId41" Type="http://schemas.openxmlformats.org/officeDocument/2006/relationships/font" Target="fonts/Roboto-regular.fntdata"/><Relationship Id="rId22" Type="http://schemas.openxmlformats.org/officeDocument/2006/relationships/slide" Target="slides/slide17.xml"/><Relationship Id="rId44" Type="http://schemas.openxmlformats.org/officeDocument/2006/relationships/font" Target="fonts/Roboto-boldItalic.fntdata"/><Relationship Id="rId21" Type="http://schemas.openxmlformats.org/officeDocument/2006/relationships/slide" Target="slides/slide16.xml"/><Relationship Id="rId43" Type="http://schemas.openxmlformats.org/officeDocument/2006/relationships/font" Target="fonts/Roboto-italic.fnt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ba7cac7392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ba7cac739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ba7cac7392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ba7cac7392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ba7cac7392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ba7cac739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ba7cac739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ba7cac739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ba7cac7392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ba7cac739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ba7cac7392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ba7cac739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ba7cac7392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ba7cac7392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ba7cac7392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ba7cac739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ba7cac7392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ba7cac739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ba7cac7392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1ba7cac7392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ba7cac739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ba7cac739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ba7cac7392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ba7cac7392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ba7cac7392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ba7cac7392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badec7ebb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badec7ebb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badec7ebb7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1badec7ebb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badec7ebb7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badec7ebb7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badec7ebb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badec7ebb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badec7ebb7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badec7ebb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badec7ebb7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badec7ebb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badec7ebb7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badec7ebb7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badec7ebb7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badec7ebb7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ba7cac739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ba7cac739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badec7ebb7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badec7ebb7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badec7ebb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badec7ebb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badec7ebb7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badec7ebb7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1badec7ebb7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1badec7ebb7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badec7ebb7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1badec7ebb7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d8b62c255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1d8b62c255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ba7cac739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ba7cac739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ba7cac739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ba7cac739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ba7cac739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ba7cac739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ba7cac739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ba7cac739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ba7cac7392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ba7cac739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ba7cac7392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ba7cac739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Grade 9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83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CLIMATE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                                     </a:t>
            </a:r>
            <a:r>
              <a:rPr b="1" lang="en-GB"/>
              <a:t>QUIZ</a:t>
            </a:r>
            <a:r>
              <a:rPr b="1" lang="en-GB"/>
              <a:t> </a:t>
            </a:r>
            <a:endParaRPr b="1"/>
          </a:p>
        </p:txBody>
      </p:sp>
      <p:pic>
        <p:nvPicPr>
          <p:cNvPr descr="school logo.jpg"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675" y="284275"/>
            <a:ext cx="7790375" cy="885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Around the time of its arrival, the normal rainfall increases suddenly and continues constantly for several days. This is called:</a:t>
            </a:r>
            <a:endParaRPr b="1"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North-easterlies</a:t>
            </a:r>
            <a:endParaRPr b="1"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Jet stream</a:t>
            </a:r>
            <a:endParaRPr b="1"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South-west monsoon</a:t>
            </a:r>
            <a:endParaRPr b="1"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Burst of the monsoon</a:t>
            </a:r>
            <a:endParaRPr b="1" sz="4620"/>
          </a:p>
        </p:txBody>
      </p:sp>
      <p:sp>
        <p:nvSpPr>
          <p:cNvPr id="110" name="Google Shape;110;p22"/>
          <p:cNvSpPr txBox="1"/>
          <p:nvPr/>
        </p:nvSpPr>
        <p:spPr>
          <a:xfrm>
            <a:off x="5928600" y="3760850"/>
            <a:ext cx="2903700" cy="11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180">
                <a:solidFill>
                  <a:srgbClr val="FF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Burst of the monsoon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of the following is a component of westerly flow?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North-easterlies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Jet stream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South-west monsoon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Kaal Baishakhi</a:t>
            </a:r>
            <a:endParaRPr b="1" sz="4020"/>
          </a:p>
        </p:txBody>
      </p:sp>
      <p:sp>
        <p:nvSpPr>
          <p:cNvPr id="116" name="Google Shape;116;p23"/>
          <p:cNvSpPr txBox="1"/>
          <p:nvPr/>
        </p:nvSpPr>
        <p:spPr>
          <a:xfrm>
            <a:off x="1825125" y="3401350"/>
            <a:ext cx="30141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43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Jet stream</a:t>
            </a:r>
            <a:endParaRPr b="1" sz="32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prevents the southwest monsoon winds from escaping from India?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The Indian deserts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The Himalayas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Low pressure over Central Asia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520"/>
          </a:p>
        </p:txBody>
      </p:sp>
      <p:sp>
        <p:nvSpPr>
          <p:cNvPr id="122" name="Google Shape;122;p24"/>
          <p:cNvSpPr txBox="1"/>
          <p:nvPr/>
        </p:nvSpPr>
        <p:spPr>
          <a:xfrm>
            <a:off x="456275" y="4286250"/>
            <a:ext cx="49914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Himalayas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40"/>
              <a:buFont typeface="Arial"/>
              <a:buNone/>
            </a:pPr>
            <a:r>
              <a:rPr b="1" lang="en-GB" sz="2977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one of the following places in India have cooler climate even during summers?</a:t>
            </a:r>
            <a:endParaRPr b="1" sz="2977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40"/>
              <a:buFont typeface="Arial"/>
              <a:buNone/>
            </a:pPr>
            <a:r>
              <a:rPr b="1" lang="en-GB" sz="2977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Jaisalmer</a:t>
            </a:r>
            <a:endParaRPr b="1" sz="2977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40"/>
              <a:buFont typeface="Arial"/>
              <a:buNone/>
            </a:pPr>
            <a:r>
              <a:rPr b="1" lang="en-GB" sz="2977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Surat</a:t>
            </a:r>
            <a:endParaRPr b="1" sz="2977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940"/>
              <a:buFont typeface="Arial"/>
              <a:buNone/>
            </a:pPr>
            <a:r>
              <a:rPr b="1" lang="en-GB" sz="2977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Mussoorie</a:t>
            </a:r>
            <a:endParaRPr b="1" sz="2977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866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All of these</a:t>
            </a:r>
            <a:endParaRPr b="1" sz="4466"/>
          </a:p>
        </p:txBody>
      </p:sp>
      <p:sp>
        <p:nvSpPr>
          <p:cNvPr id="128" name="Google Shape;128;p25"/>
          <p:cNvSpPr txBox="1"/>
          <p:nvPr/>
        </p:nvSpPr>
        <p:spPr>
          <a:xfrm>
            <a:off x="2757575" y="3548900"/>
            <a:ext cx="5323500" cy="6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977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Mussoorie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winds brings widespread rainfall over the mainland of India?</a:t>
            </a:r>
            <a:endParaRPr b="1" sz="32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Sea breeze</a:t>
            </a:r>
            <a:endParaRPr b="1" sz="32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North easterly</a:t>
            </a:r>
            <a:endParaRPr b="1" sz="32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Southwest monsoon winds</a:t>
            </a:r>
            <a:endParaRPr b="1" sz="32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720"/>
          </a:p>
        </p:txBody>
      </p:sp>
      <p:sp>
        <p:nvSpPr>
          <p:cNvPr id="134" name="Google Shape;134;p26"/>
          <p:cNvSpPr txBox="1"/>
          <p:nvPr/>
        </p:nvSpPr>
        <p:spPr>
          <a:xfrm>
            <a:off x="5970775" y="3692775"/>
            <a:ext cx="2421900" cy="169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2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Southwest monsoon winds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What does the word monsoon literally means?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Wind pattern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Change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Seasons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All of these</a:t>
            </a:r>
            <a:endParaRPr b="1" sz="4020"/>
          </a:p>
        </p:txBody>
      </p:sp>
      <p:sp>
        <p:nvSpPr>
          <p:cNvPr id="140" name="Google Shape;140;p27"/>
          <p:cNvSpPr txBox="1"/>
          <p:nvPr/>
        </p:nvSpPr>
        <p:spPr>
          <a:xfrm>
            <a:off x="4544025" y="3165225"/>
            <a:ext cx="3656700" cy="58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Seasons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611"/>
              <a:buFont typeface="Arial"/>
              <a:buNone/>
            </a:pPr>
            <a:r>
              <a:rPr b="1" lang="en-GB" sz="3088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is the coldest place in India?</a:t>
            </a:r>
            <a:endParaRPr b="1" sz="3088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611"/>
              <a:buFont typeface="Arial"/>
              <a:buNone/>
            </a:pPr>
            <a:r>
              <a:rPr b="1" lang="en-GB" sz="3088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Shillong</a:t>
            </a:r>
            <a:endParaRPr b="1" sz="3088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611"/>
              <a:buFont typeface="Arial"/>
              <a:buNone/>
            </a:pPr>
            <a:r>
              <a:rPr b="1" lang="en-GB" sz="3088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Srinagar</a:t>
            </a:r>
            <a:endParaRPr b="1" sz="3088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611"/>
              <a:buFont typeface="Arial"/>
              <a:buNone/>
            </a:pPr>
            <a:r>
              <a:rPr b="1" lang="en-GB" sz="3088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Drass</a:t>
            </a:r>
            <a:endParaRPr b="1" sz="3088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33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133"/>
          </a:p>
        </p:txBody>
      </p:sp>
      <p:sp>
        <p:nvSpPr>
          <p:cNvPr id="146" name="Google Shape;146;p28"/>
          <p:cNvSpPr txBox="1"/>
          <p:nvPr/>
        </p:nvSpPr>
        <p:spPr>
          <a:xfrm>
            <a:off x="2865500" y="3393025"/>
            <a:ext cx="48918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Drass</a:t>
            </a:r>
            <a:endParaRPr b="1" sz="27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one of the following states in India suffers from loo?</a:t>
            </a:r>
            <a:endParaRPr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Maharashtra</a:t>
            </a:r>
            <a:endParaRPr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Bihar</a:t>
            </a:r>
            <a:endParaRPr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Gujarat</a:t>
            </a:r>
            <a:endParaRPr sz="31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All of these</a:t>
            </a:r>
            <a:endParaRPr sz="4620"/>
          </a:p>
        </p:txBody>
      </p:sp>
      <p:sp>
        <p:nvSpPr>
          <p:cNvPr id="152" name="Google Shape;152;p29"/>
          <p:cNvSpPr txBox="1"/>
          <p:nvPr/>
        </p:nvSpPr>
        <p:spPr>
          <a:xfrm>
            <a:off x="4987625" y="2565750"/>
            <a:ext cx="3105300" cy="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1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Gujarat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What causes rainfall in West Bengal during the hot weather season?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Kaal Baishakhi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Southwest monsoon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Retreating Monsoon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020"/>
          </a:p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4472075" y="3488950"/>
            <a:ext cx="4360200" cy="108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Kaal Baishakhi</a:t>
            </a:r>
            <a:endParaRPr b="1" sz="2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area is not an area of low precipitation in India?</a:t>
            </a:r>
            <a:endParaRPr b="1" sz="26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Assam</a:t>
            </a:r>
            <a:endParaRPr b="1" sz="26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Deccan plateau</a:t>
            </a:r>
            <a:endParaRPr b="1" sz="26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Both a and b</a:t>
            </a:r>
            <a:endParaRPr b="1" sz="26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120"/>
          </a:p>
        </p:txBody>
      </p:sp>
      <p:sp>
        <p:nvSpPr>
          <p:cNvPr id="164" name="Google Shape;164;p31"/>
          <p:cNvSpPr txBox="1"/>
          <p:nvPr>
            <p:ph idx="1" type="body"/>
          </p:nvPr>
        </p:nvSpPr>
        <p:spPr>
          <a:xfrm>
            <a:off x="5539150" y="3848625"/>
            <a:ext cx="3293100" cy="72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6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Assam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43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1.Which one of the following places receives the highest rainfall in the world?</a:t>
            </a:r>
            <a:endParaRPr sz="3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Silchar</a:t>
            </a:r>
            <a:endParaRPr sz="3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Mawsynram</a:t>
            </a:r>
            <a:endParaRPr sz="3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Cherrapunji</a:t>
            </a:r>
            <a:endParaRPr sz="35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5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Guwahati</a:t>
            </a:r>
            <a:endParaRPr sz="5020"/>
          </a:p>
        </p:txBody>
      </p:sp>
      <p:sp>
        <p:nvSpPr>
          <p:cNvPr id="62" name="Google Shape;62;p14"/>
          <p:cNvSpPr txBox="1"/>
          <p:nvPr/>
        </p:nvSpPr>
        <p:spPr>
          <a:xfrm>
            <a:off x="4673400" y="2585575"/>
            <a:ext cx="3705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Mawsynram</a:t>
            </a:r>
            <a:endParaRPr sz="3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32"/>
          <p:cNvSpPr txBox="1"/>
          <p:nvPr/>
        </p:nvSpPr>
        <p:spPr>
          <a:xfrm>
            <a:off x="0" y="0"/>
            <a:ext cx="8236800" cy="33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650">
                <a:solidFill>
                  <a:schemeClr val="dk1"/>
                </a:solidFill>
                <a:highlight>
                  <a:srgbClr val="FFFFFF"/>
                </a:highlight>
              </a:rPr>
              <a:t>The climate of India is described as which type?</a:t>
            </a:r>
            <a:endParaRPr b="1" sz="265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50"/>
              <a:buNone/>
            </a:pPr>
            <a:r>
              <a:rPr lang="en-GB" sz="2650">
                <a:solidFill>
                  <a:srgbClr val="666666"/>
                </a:solidFill>
                <a:highlight>
                  <a:srgbClr val="FFFFFF"/>
                </a:highlight>
              </a:rPr>
              <a:t>A. Summer</a:t>
            </a:r>
            <a:endParaRPr sz="26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50"/>
              <a:buNone/>
            </a:pPr>
            <a:r>
              <a:rPr lang="en-GB" sz="2650">
                <a:solidFill>
                  <a:srgbClr val="666666"/>
                </a:solidFill>
                <a:highlight>
                  <a:srgbClr val="FFFFFF"/>
                </a:highlight>
              </a:rPr>
              <a:t>B. Winter</a:t>
            </a:r>
            <a:endParaRPr sz="26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50"/>
              <a:buNone/>
            </a:pPr>
            <a:r>
              <a:rPr lang="en-GB" sz="2650">
                <a:solidFill>
                  <a:srgbClr val="666666"/>
                </a:solidFill>
                <a:highlight>
                  <a:srgbClr val="FFFFFF"/>
                </a:highlight>
              </a:rPr>
              <a:t>C. Monsoon</a:t>
            </a:r>
            <a:endParaRPr sz="26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50"/>
              <a:buNone/>
            </a:pPr>
            <a:r>
              <a:rPr lang="en-GB" sz="2650">
                <a:solidFill>
                  <a:srgbClr val="666666"/>
                </a:solidFill>
                <a:highlight>
                  <a:srgbClr val="FFFFFF"/>
                </a:highlight>
              </a:rPr>
              <a:t>D. Tropical</a:t>
            </a:r>
            <a:endParaRPr sz="2650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  <p:sp>
        <p:nvSpPr>
          <p:cNvPr id="171" name="Google Shape;171;p32"/>
          <p:cNvSpPr txBox="1"/>
          <p:nvPr/>
        </p:nvSpPr>
        <p:spPr>
          <a:xfrm>
            <a:off x="5311350" y="3357075"/>
            <a:ext cx="3033300" cy="5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650"/>
              <a:buNone/>
            </a:pPr>
            <a:r>
              <a:rPr lang="en-GB" sz="2650">
                <a:solidFill>
                  <a:srgbClr val="666666"/>
                </a:solidFill>
                <a:highlight>
                  <a:srgbClr val="FFFFFF"/>
                </a:highlight>
              </a:rPr>
              <a:t>Monsoon</a:t>
            </a:r>
            <a:endParaRPr/>
          </a:p>
        </p:txBody>
      </p:sp>
      <p:sp>
        <p:nvSpPr>
          <p:cNvPr id="172" name="Google Shape;172;p32"/>
          <p:cNvSpPr txBox="1"/>
          <p:nvPr/>
        </p:nvSpPr>
        <p:spPr>
          <a:xfrm>
            <a:off x="4388150" y="2409900"/>
            <a:ext cx="366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3"/>
          <p:cNvSpPr txBox="1"/>
          <p:nvPr>
            <p:ph type="title"/>
          </p:nvPr>
        </p:nvSpPr>
        <p:spPr>
          <a:xfrm>
            <a:off x="311700" y="445025"/>
            <a:ext cx="8520600" cy="10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STATE OF ATMOSPHERE AT A PLACE AT ANY TIME IS REFERRED TO AS </a:t>
            </a:r>
            <a:endParaRPr/>
          </a:p>
        </p:txBody>
      </p:sp>
      <p:sp>
        <p:nvSpPr>
          <p:cNvPr id="178" name="Google Shape;178;p33"/>
          <p:cNvSpPr txBox="1"/>
          <p:nvPr>
            <p:ph idx="1" type="body"/>
          </p:nvPr>
        </p:nvSpPr>
        <p:spPr>
          <a:xfrm>
            <a:off x="311700" y="1465625"/>
            <a:ext cx="85206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lphaUcPeriod"/>
            </a:pPr>
            <a:r>
              <a:rPr lang="en-GB" sz="2300"/>
              <a:t>WEATHER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lphaUcPeriod"/>
            </a:pPr>
            <a:r>
              <a:rPr lang="en-GB" sz="2300"/>
              <a:t>CLIMATE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lphaUcPeriod"/>
            </a:pPr>
            <a:r>
              <a:rPr lang="en-GB" sz="2300"/>
              <a:t>ATMOSPHERE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lphaUcPeriod"/>
            </a:pPr>
            <a:r>
              <a:rPr lang="en-GB" sz="2300"/>
              <a:t>NONE OF THESE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179" name="Google Shape;179;p33"/>
          <p:cNvSpPr txBox="1"/>
          <p:nvPr/>
        </p:nvSpPr>
        <p:spPr>
          <a:xfrm>
            <a:off x="4618100" y="2350525"/>
            <a:ext cx="336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33"/>
          <p:cNvSpPr txBox="1"/>
          <p:nvPr/>
        </p:nvSpPr>
        <p:spPr>
          <a:xfrm>
            <a:off x="5527175" y="3357075"/>
            <a:ext cx="22899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AutoNum type="alphaUcPeriod"/>
            </a:pPr>
            <a:r>
              <a:rPr lang="en-GB" sz="2300">
                <a:solidFill>
                  <a:schemeClr val="dk2"/>
                </a:solidFill>
              </a:rPr>
              <a:t>WEATHER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/>
          <p:nvPr>
            <p:ph type="title"/>
          </p:nvPr>
        </p:nvSpPr>
        <p:spPr>
          <a:xfrm>
            <a:off x="311700" y="397075"/>
            <a:ext cx="8520600" cy="333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2550">
                <a:highlight>
                  <a:srgbClr val="FFFFFF"/>
                </a:highlight>
              </a:rPr>
              <a:t>Which places in India are drought-prone?</a:t>
            </a:r>
            <a:endParaRPr b="1" sz="2550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A. Some parts of Punjab</a:t>
            </a:r>
            <a:endParaRPr b="1" sz="25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B. Parts of the western coast</a:t>
            </a:r>
            <a:endParaRPr b="1" sz="25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C. Northeastern India</a:t>
            </a:r>
            <a:endParaRPr b="1" sz="25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D. The Himalayan region</a:t>
            </a:r>
            <a:endParaRPr b="1" sz="25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t/>
            </a:r>
            <a:endParaRPr b="1" sz="2550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300"/>
          </a:p>
        </p:txBody>
      </p:sp>
      <p:sp>
        <p:nvSpPr>
          <p:cNvPr id="186" name="Google Shape;186;p34"/>
          <p:cNvSpPr txBox="1"/>
          <p:nvPr>
            <p:ph idx="1" type="body"/>
          </p:nvPr>
        </p:nvSpPr>
        <p:spPr>
          <a:xfrm>
            <a:off x="6210575" y="3333075"/>
            <a:ext cx="2621700" cy="123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Some parts of Punjab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145">
                <a:highlight>
                  <a:srgbClr val="FFFFFF"/>
                </a:highlight>
              </a:rPr>
              <a:t>Why are the thickly populated deltas of the Godavari, the Krishna and the Kaveri frequently struck by cyclones?</a:t>
            </a:r>
            <a:endParaRPr b="1" sz="21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A. Due to the occurrence of cyclonic depressions which originate over the Andaman Sea.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B. Because the low-pressure conditions which get transferred to the Bay of Bengal by early November.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C. Both A and B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D. None of these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t/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  <p:sp>
        <p:nvSpPr>
          <p:cNvPr id="192" name="Google Shape;192;p35"/>
          <p:cNvSpPr txBox="1"/>
          <p:nvPr>
            <p:ph idx="1" type="body"/>
          </p:nvPr>
        </p:nvSpPr>
        <p:spPr>
          <a:xfrm>
            <a:off x="5275375" y="3872600"/>
            <a:ext cx="3556800" cy="6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550"/>
              <a:buNone/>
            </a:pPr>
            <a:r>
              <a:rPr b="1" lang="en-GB" sz="2550">
                <a:solidFill>
                  <a:srgbClr val="666666"/>
                </a:solidFill>
                <a:highlight>
                  <a:srgbClr val="FFFFFF"/>
                </a:highlight>
              </a:rPr>
              <a:t> </a:t>
            </a:r>
            <a:endParaRPr/>
          </a:p>
        </p:txBody>
      </p:sp>
      <p:sp>
        <p:nvSpPr>
          <p:cNvPr id="193" name="Google Shape;193;p35"/>
          <p:cNvSpPr txBox="1"/>
          <p:nvPr/>
        </p:nvSpPr>
        <p:spPr>
          <a:xfrm>
            <a:off x="4268275" y="4280250"/>
            <a:ext cx="2158200" cy="5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50">
                <a:solidFill>
                  <a:srgbClr val="666666"/>
                </a:solidFill>
                <a:highlight>
                  <a:srgbClr val="FFFFFF"/>
                </a:highlight>
              </a:rPr>
              <a:t>Both A and B</a:t>
            </a:r>
            <a:endParaRPr b="1" sz="2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145">
                <a:highlight>
                  <a:srgbClr val="FFFFFF"/>
                </a:highlight>
              </a:rPr>
              <a:t>Mawsynram in the southern ranges of which hills receive the highest average rainfall in India?</a:t>
            </a:r>
            <a:endParaRPr b="1" sz="21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A. Naga hills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B. Mizo hills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C. Khasi hills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D. Shevroy hills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720"/>
          </a:p>
        </p:txBody>
      </p:sp>
      <p:sp>
        <p:nvSpPr>
          <p:cNvPr id="199" name="Google Shape;199;p36"/>
          <p:cNvSpPr txBox="1"/>
          <p:nvPr/>
        </p:nvSpPr>
        <p:spPr>
          <a:xfrm>
            <a:off x="5395275" y="3057325"/>
            <a:ext cx="2313900" cy="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Khasi hills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1745">
                <a:highlight>
                  <a:srgbClr val="FFFFFF"/>
                </a:highlight>
              </a:rPr>
              <a:t>Which one of these climatic conditions takes place in the hot weather season?</a:t>
            </a:r>
            <a:endParaRPr b="1" sz="17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45"/>
              <a:buNone/>
            </a:pPr>
            <a:r>
              <a:rPr b="1" lang="en-GB" sz="1745">
                <a:solidFill>
                  <a:srgbClr val="666666"/>
                </a:solidFill>
                <a:highlight>
                  <a:srgbClr val="FFFFFF"/>
                </a:highlight>
              </a:rPr>
              <a:t>A. Blowing of loo</a:t>
            </a:r>
            <a:endParaRPr b="1" sz="17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45"/>
              <a:buNone/>
            </a:pPr>
            <a:r>
              <a:rPr b="1" lang="en-GB" sz="1745">
                <a:solidFill>
                  <a:srgbClr val="666666"/>
                </a:solidFill>
                <a:highlight>
                  <a:srgbClr val="FFFFFF"/>
                </a:highlight>
              </a:rPr>
              <a:t>B. Kaal Baisakhi</a:t>
            </a:r>
            <a:endParaRPr b="1" sz="17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45"/>
              <a:buNone/>
            </a:pPr>
            <a:r>
              <a:rPr b="1" lang="en-GB" sz="1745">
                <a:solidFill>
                  <a:srgbClr val="666666"/>
                </a:solidFill>
                <a:highlight>
                  <a:srgbClr val="FFFFFF"/>
                </a:highlight>
              </a:rPr>
              <a:t>C. An elongated low-pressure area in the region extending from the Thar Desert in the northwest to Patna and Chotanagpur plateau in the east and the southeast.</a:t>
            </a:r>
            <a:endParaRPr b="1" sz="17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45"/>
              <a:buNone/>
            </a:pPr>
            <a:r>
              <a:rPr b="1" lang="en-GB" sz="1745">
                <a:solidFill>
                  <a:srgbClr val="666666"/>
                </a:solidFill>
                <a:highlight>
                  <a:srgbClr val="FFFFFF"/>
                </a:highlight>
              </a:rPr>
              <a:t>D. All of these</a:t>
            </a:r>
            <a:endParaRPr b="1" sz="17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320"/>
          </a:p>
        </p:txBody>
      </p:sp>
      <p:sp>
        <p:nvSpPr>
          <p:cNvPr id="205" name="Google Shape;205;p37"/>
          <p:cNvSpPr txBox="1"/>
          <p:nvPr/>
        </p:nvSpPr>
        <p:spPr>
          <a:xfrm>
            <a:off x="3968525" y="3249175"/>
            <a:ext cx="3872700" cy="6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845"/>
              <a:buNone/>
            </a:pPr>
            <a:r>
              <a:rPr b="1" lang="en-GB" sz="2845">
                <a:solidFill>
                  <a:srgbClr val="666666"/>
                </a:solidFill>
                <a:highlight>
                  <a:srgbClr val="FFFFFF"/>
                </a:highlight>
              </a:rPr>
              <a:t>All of these</a:t>
            </a:r>
            <a:endParaRPr b="1" sz="2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45">
                <a:solidFill>
                  <a:srgbClr val="000000"/>
                </a:solidFill>
                <a:highlight>
                  <a:srgbClr val="FFFFFF"/>
                </a:highlight>
              </a:rPr>
              <a:t> In which season does the mercury touch 50C in some parts of Rajasthan?</a:t>
            </a:r>
            <a:endParaRPr b="1" sz="1845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45"/>
              <a:buNone/>
            </a:pPr>
            <a:r>
              <a:rPr lang="en-GB" sz="1845">
                <a:solidFill>
                  <a:srgbClr val="666666"/>
                </a:solidFill>
                <a:highlight>
                  <a:srgbClr val="FFFFFF"/>
                </a:highlight>
              </a:rPr>
              <a:t>A. Summer</a:t>
            </a:r>
            <a:endParaRPr sz="18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45"/>
              <a:buNone/>
            </a:pPr>
            <a:r>
              <a:rPr lang="en-GB" sz="1845">
                <a:solidFill>
                  <a:srgbClr val="666666"/>
                </a:solidFill>
                <a:highlight>
                  <a:srgbClr val="FFFFFF"/>
                </a:highlight>
              </a:rPr>
              <a:t>B. Monsoon</a:t>
            </a:r>
            <a:endParaRPr sz="18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45"/>
              <a:buNone/>
            </a:pPr>
            <a:r>
              <a:rPr lang="en-GB" sz="1845">
                <a:solidFill>
                  <a:srgbClr val="666666"/>
                </a:solidFill>
                <a:highlight>
                  <a:srgbClr val="FFFFFF"/>
                </a:highlight>
              </a:rPr>
              <a:t>C. Winters</a:t>
            </a:r>
            <a:endParaRPr sz="18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45"/>
              <a:buNone/>
            </a:pPr>
            <a:r>
              <a:rPr lang="en-GB" sz="1845">
                <a:solidFill>
                  <a:srgbClr val="666666"/>
                </a:solidFill>
                <a:highlight>
                  <a:srgbClr val="FFFFFF"/>
                </a:highlight>
              </a:rPr>
              <a:t>D. None of these</a:t>
            </a:r>
            <a:endParaRPr sz="18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420"/>
          </a:p>
        </p:txBody>
      </p:sp>
      <p:sp>
        <p:nvSpPr>
          <p:cNvPr id="211" name="Google Shape;211;p38"/>
          <p:cNvSpPr txBox="1"/>
          <p:nvPr/>
        </p:nvSpPr>
        <p:spPr>
          <a:xfrm>
            <a:off x="4627950" y="3405025"/>
            <a:ext cx="41364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50">
                <a:solidFill>
                  <a:srgbClr val="666666"/>
                </a:solidFill>
                <a:highlight>
                  <a:srgbClr val="FFFFFF"/>
                </a:highlight>
              </a:rPr>
              <a:t>Summer</a:t>
            </a:r>
            <a:endParaRPr b="1"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245">
                <a:highlight>
                  <a:srgbClr val="FFFFFF"/>
                </a:highlight>
              </a:rPr>
              <a:t>Which one of the following is a major climatic control?</a:t>
            </a:r>
            <a:endParaRPr b="1" sz="22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245"/>
              <a:buNone/>
            </a:pPr>
            <a:r>
              <a:rPr b="1" lang="en-GB" sz="2245">
                <a:solidFill>
                  <a:srgbClr val="666666"/>
                </a:solidFill>
                <a:highlight>
                  <a:srgbClr val="FFFFFF"/>
                </a:highlight>
              </a:rPr>
              <a:t>A. Latitude</a:t>
            </a:r>
            <a:endParaRPr b="1" sz="22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245"/>
              <a:buNone/>
            </a:pPr>
            <a:r>
              <a:rPr b="1" lang="en-GB" sz="2245">
                <a:solidFill>
                  <a:srgbClr val="666666"/>
                </a:solidFill>
                <a:highlight>
                  <a:srgbClr val="FFFFFF"/>
                </a:highlight>
              </a:rPr>
              <a:t>B. Ocean currents</a:t>
            </a:r>
            <a:endParaRPr b="1" sz="22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245"/>
              <a:buNone/>
            </a:pPr>
            <a:r>
              <a:rPr b="1" lang="en-GB" sz="2245">
                <a:solidFill>
                  <a:srgbClr val="666666"/>
                </a:solidFill>
                <a:highlight>
                  <a:srgbClr val="FFFFFF"/>
                </a:highlight>
              </a:rPr>
              <a:t>C. Relief features</a:t>
            </a:r>
            <a:endParaRPr b="1" sz="22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245"/>
              <a:buNone/>
            </a:pPr>
            <a:r>
              <a:rPr b="1" lang="en-GB" sz="2245">
                <a:solidFill>
                  <a:srgbClr val="666666"/>
                </a:solidFill>
                <a:highlight>
                  <a:srgbClr val="FFFFFF"/>
                </a:highlight>
              </a:rPr>
              <a:t>D. All of the above</a:t>
            </a:r>
            <a:endParaRPr b="1" sz="22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820"/>
          </a:p>
        </p:txBody>
      </p:sp>
      <p:sp>
        <p:nvSpPr>
          <p:cNvPr id="217" name="Google Shape;217;p39"/>
          <p:cNvSpPr txBox="1"/>
          <p:nvPr>
            <p:ph idx="1" type="body"/>
          </p:nvPr>
        </p:nvSpPr>
        <p:spPr>
          <a:xfrm>
            <a:off x="4400150" y="3788675"/>
            <a:ext cx="4432200" cy="78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 sz="2050">
                <a:solidFill>
                  <a:srgbClr val="666666"/>
                </a:solidFill>
                <a:highlight>
                  <a:srgbClr val="FFFFFF"/>
                </a:highlight>
              </a:rPr>
              <a:t>All of the above</a:t>
            </a:r>
            <a:endParaRPr b="1" sz="2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045">
                <a:highlight>
                  <a:srgbClr val="FFFFFF"/>
                </a:highlight>
              </a:rPr>
              <a:t>Which line passes from the Rann of Kuchchh in the west to Mizoram in the east?</a:t>
            </a:r>
            <a:endParaRPr b="1" sz="20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A. Tropic of Cancer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B. Tropic of Capricorn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C. Equator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D. None of these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620"/>
          </a:p>
        </p:txBody>
      </p:sp>
      <p:sp>
        <p:nvSpPr>
          <p:cNvPr id="223" name="Google Shape;223;p40"/>
          <p:cNvSpPr txBox="1"/>
          <p:nvPr>
            <p:ph idx="1" type="body"/>
          </p:nvPr>
        </p:nvSpPr>
        <p:spPr>
          <a:xfrm>
            <a:off x="5215425" y="3536900"/>
            <a:ext cx="3616800" cy="103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Tropic of Cancer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045">
                <a:highlight>
                  <a:srgbClr val="FFFFFF"/>
                </a:highlight>
              </a:rPr>
              <a:t>Why does India experience milder winters as compared to central Asia?</a:t>
            </a:r>
            <a:endParaRPr b="1" sz="20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A. Because of the line of Tropic of Cancer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B. Because of the Himalayas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C. Because of the line of Equator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D. Because of the latitude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620"/>
          </a:p>
        </p:txBody>
      </p:sp>
      <p:sp>
        <p:nvSpPr>
          <p:cNvPr id="229" name="Google Shape;229;p41"/>
          <p:cNvSpPr txBox="1"/>
          <p:nvPr/>
        </p:nvSpPr>
        <p:spPr>
          <a:xfrm>
            <a:off x="3872600" y="3884600"/>
            <a:ext cx="46161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50">
                <a:solidFill>
                  <a:srgbClr val="666666"/>
                </a:solidFill>
                <a:highlight>
                  <a:srgbClr val="FFFFFF"/>
                </a:highlight>
              </a:rPr>
              <a:t>Because of the Himalayas</a:t>
            </a:r>
            <a:endParaRPr b="1" sz="2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4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The wind blowing in the northern plains in summers in known as:</a:t>
            </a:r>
            <a:endParaRPr sz="34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4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Kaal Baisakhi</a:t>
            </a:r>
            <a:endParaRPr sz="34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4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Loo</a:t>
            </a:r>
            <a:endParaRPr sz="34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34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Trade winds</a:t>
            </a:r>
            <a:endParaRPr sz="34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4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 above</a:t>
            </a:r>
            <a:endParaRPr sz="4920"/>
          </a:p>
        </p:txBody>
      </p:sp>
      <p:sp>
        <p:nvSpPr>
          <p:cNvPr id="68" name="Google Shape;68;p15"/>
          <p:cNvSpPr txBox="1"/>
          <p:nvPr/>
        </p:nvSpPr>
        <p:spPr>
          <a:xfrm>
            <a:off x="5862500" y="3995900"/>
            <a:ext cx="3124800" cy="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4880">
                <a:solidFill>
                  <a:srgbClr val="6AA84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Loo</a:t>
            </a:r>
            <a:endParaRPr b="1" sz="2800">
              <a:solidFill>
                <a:srgbClr val="6AA84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145">
                <a:highlight>
                  <a:srgbClr val="FFFFFF"/>
                </a:highlight>
              </a:rPr>
              <a:t>The wind blows southwards and gets deflected due to which force?</a:t>
            </a:r>
            <a:endParaRPr b="1" sz="21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A. Gravitational force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B. Frictional force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C. Coriolis force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D. Magnetic force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720"/>
          </a:p>
        </p:txBody>
      </p:sp>
      <p:sp>
        <p:nvSpPr>
          <p:cNvPr id="235" name="Google Shape;235;p42"/>
          <p:cNvSpPr txBox="1"/>
          <p:nvPr/>
        </p:nvSpPr>
        <p:spPr>
          <a:xfrm>
            <a:off x="5143500" y="3920575"/>
            <a:ext cx="3513000" cy="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Coriolis force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045">
                <a:highlight>
                  <a:srgbClr val="FFFFFF"/>
                </a:highlight>
              </a:rPr>
              <a:t> Which winds blow over the warm oceans, gather moisture and bring widespread rainfall over the mainland of India?</a:t>
            </a:r>
            <a:endParaRPr b="1" sz="20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A. Monsoon winds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B. Southeast Monsoon winds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C. Southwest Monsoon winds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D. Loo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620"/>
          </a:p>
        </p:txBody>
      </p:sp>
      <p:sp>
        <p:nvSpPr>
          <p:cNvPr id="241" name="Google Shape;241;p43"/>
          <p:cNvSpPr txBox="1"/>
          <p:nvPr>
            <p:ph idx="1" type="body"/>
          </p:nvPr>
        </p:nvSpPr>
        <p:spPr>
          <a:xfrm>
            <a:off x="5742975" y="3297125"/>
            <a:ext cx="3089400" cy="12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Southwest Monsoon winds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045">
                <a:highlight>
                  <a:srgbClr val="FFFFFF"/>
                </a:highlight>
              </a:rPr>
              <a:t>What is the shift of the position of the Inter Tropical Convergence Zone also known as?</a:t>
            </a:r>
            <a:endParaRPr b="1" sz="20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A. Southwest Monsoon winds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B. Monsoon-trough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C. Retreating Monsoon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D. None of these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620"/>
          </a:p>
        </p:txBody>
      </p:sp>
      <p:sp>
        <p:nvSpPr>
          <p:cNvPr id="247" name="Google Shape;247;p44"/>
          <p:cNvSpPr txBox="1"/>
          <p:nvPr>
            <p:ph idx="1" type="body"/>
          </p:nvPr>
        </p:nvSpPr>
        <p:spPr>
          <a:xfrm>
            <a:off x="5479200" y="3153250"/>
            <a:ext cx="3353100" cy="141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045"/>
              <a:buNone/>
            </a:pPr>
            <a:r>
              <a:rPr b="1" lang="en-GB" sz="2045">
                <a:solidFill>
                  <a:srgbClr val="666666"/>
                </a:solidFill>
                <a:highlight>
                  <a:srgbClr val="FFFFFF"/>
                </a:highlight>
              </a:rPr>
              <a:t>Monsoon-trough</a:t>
            </a:r>
            <a:endParaRPr b="1" sz="20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145">
                <a:highlight>
                  <a:srgbClr val="FFFFFF"/>
                </a:highlight>
              </a:rPr>
              <a:t>What causes the monsoon winds to deflect towards the west over the Ganga plains?</a:t>
            </a:r>
            <a:endParaRPr b="1" sz="21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A. Mountains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B. Plain region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C. Jet stream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D. All of the above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720"/>
          </a:p>
        </p:txBody>
      </p:sp>
      <p:sp>
        <p:nvSpPr>
          <p:cNvPr id="253" name="Google Shape;253;p45"/>
          <p:cNvSpPr txBox="1"/>
          <p:nvPr>
            <p:ph idx="1" type="body"/>
          </p:nvPr>
        </p:nvSpPr>
        <p:spPr>
          <a:xfrm>
            <a:off x="6258525" y="3405025"/>
            <a:ext cx="2573700" cy="116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Mountains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145">
                <a:highlight>
                  <a:srgbClr val="FFFFFF"/>
                </a:highlight>
              </a:rPr>
              <a:t>What is important for the cultivation of rabi crops?</a:t>
            </a:r>
            <a:endParaRPr b="1" sz="2145"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A. Mahawat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B. Hail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C. Frost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D. All of these</a:t>
            </a:r>
            <a:endParaRPr b="1" sz="2145">
              <a:solidFill>
                <a:srgbClr val="666666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1" sz="3720"/>
          </a:p>
        </p:txBody>
      </p:sp>
      <p:sp>
        <p:nvSpPr>
          <p:cNvPr id="259" name="Google Shape;259;p46"/>
          <p:cNvSpPr txBox="1"/>
          <p:nvPr>
            <p:ph idx="1" type="body"/>
          </p:nvPr>
        </p:nvSpPr>
        <p:spPr>
          <a:xfrm>
            <a:off x="6210575" y="3153250"/>
            <a:ext cx="2621700" cy="141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457200" rtl="0" algn="l">
              <a:lnSpc>
                <a:spcPct val="185714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45"/>
              <a:buNone/>
            </a:pPr>
            <a:r>
              <a:rPr b="1" lang="en-GB" sz="2145">
                <a:solidFill>
                  <a:srgbClr val="666666"/>
                </a:solidFill>
                <a:highlight>
                  <a:srgbClr val="FFFFFF"/>
                </a:highlight>
              </a:rPr>
              <a:t> Mahawat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4" name="Google Shape;264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8650" y="806400"/>
            <a:ext cx="3857625" cy="23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9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one of the following causes rainfall during winters in north-western part of India?</a:t>
            </a:r>
            <a:endParaRPr b="1" sz="29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9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Cyclonic depression</a:t>
            </a:r>
            <a:endParaRPr b="1" sz="29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9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Retreating monsoon</a:t>
            </a:r>
            <a:endParaRPr b="1" sz="29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9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Western disturbances</a:t>
            </a:r>
            <a:endParaRPr b="1" sz="29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9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Southwest monsoon</a:t>
            </a:r>
            <a:endParaRPr b="1" sz="4420"/>
          </a:p>
        </p:txBody>
      </p:sp>
      <p:sp>
        <p:nvSpPr>
          <p:cNvPr id="74" name="Google Shape;74;p16"/>
          <p:cNvSpPr txBox="1"/>
          <p:nvPr/>
        </p:nvSpPr>
        <p:spPr>
          <a:xfrm>
            <a:off x="193575" y="3857625"/>
            <a:ext cx="2627100" cy="252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9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b="1" lang="en-GB" sz="3100">
                <a:solidFill>
                  <a:srgbClr val="FF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Western disturbances</a:t>
            </a:r>
            <a:endParaRPr b="1" sz="3100">
              <a:solidFill>
                <a:srgbClr val="FF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one of the following characteristics the cold weather season in India?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Warm days and warm nights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Warm days and cold nights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Cool days and cold nights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Cold days and warm nights.</a:t>
            </a:r>
            <a:endParaRPr b="1" sz="4520"/>
          </a:p>
        </p:txBody>
      </p:sp>
      <p:sp>
        <p:nvSpPr>
          <p:cNvPr id="80" name="Google Shape;80;p17"/>
          <p:cNvSpPr txBox="1"/>
          <p:nvPr/>
        </p:nvSpPr>
        <p:spPr>
          <a:xfrm>
            <a:off x="2640875" y="4078850"/>
            <a:ext cx="5558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0000F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Warm days and cold nights</a:t>
            </a:r>
            <a:endParaRPr b="1" sz="36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Most parts of India receive rainfall during which of the following months?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June to September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May to July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September to March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220"/>
          </a:p>
        </p:txBody>
      </p:sp>
      <p:sp>
        <p:nvSpPr>
          <p:cNvPr id="86" name="Google Shape;86;p18"/>
          <p:cNvSpPr txBox="1"/>
          <p:nvPr/>
        </p:nvSpPr>
        <p:spPr>
          <a:xfrm>
            <a:off x="3899100" y="3788500"/>
            <a:ext cx="47703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99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June to September</a:t>
            </a:r>
            <a:endParaRPr b="1" sz="4000">
              <a:solidFill>
                <a:srgbClr val="99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Kaal Baisakhi is associated with:</a:t>
            </a:r>
            <a:endParaRPr b="1" sz="3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Punjab</a:t>
            </a:r>
            <a:endParaRPr b="1" sz="3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Odisha</a:t>
            </a:r>
            <a:endParaRPr b="1" sz="3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Karnataka</a:t>
            </a:r>
            <a:endParaRPr b="1" sz="3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West Bengal</a:t>
            </a:r>
            <a:endParaRPr b="1" sz="5220"/>
          </a:p>
        </p:txBody>
      </p:sp>
      <p:sp>
        <p:nvSpPr>
          <p:cNvPr id="92" name="Google Shape;92;p19"/>
          <p:cNvSpPr txBox="1"/>
          <p:nvPr/>
        </p:nvSpPr>
        <p:spPr>
          <a:xfrm>
            <a:off x="3636375" y="3705525"/>
            <a:ext cx="5019000" cy="7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880">
                <a:solidFill>
                  <a:srgbClr val="FF00FF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West Bengal</a:t>
            </a:r>
            <a:endParaRPr b="1" sz="150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What do you mean by weather?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State of the atmosphere over an area at any point of time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Envelope of air surrounding earth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Generalised monthly atmospheric conditions.</a:t>
            </a:r>
            <a:endParaRPr b="1" sz="27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27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None of these</a:t>
            </a:r>
            <a:endParaRPr b="1" sz="4220"/>
          </a:p>
        </p:txBody>
      </p:sp>
      <p:sp>
        <p:nvSpPr>
          <p:cNvPr id="98" name="Google Shape;98;p20"/>
          <p:cNvSpPr txBox="1"/>
          <p:nvPr/>
        </p:nvSpPr>
        <p:spPr>
          <a:xfrm>
            <a:off x="3995900" y="3677875"/>
            <a:ext cx="4590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98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State of the atmosphere over an area at any point of time</a:t>
            </a:r>
            <a:endParaRPr b="1" sz="2600">
              <a:solidFill>
                <a:srgbClr val="98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Which one of the following is an element of weather and climate?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(a) Atmospheric pressure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(b) Temperature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(c) Humidity</a:t>
            </a:r>
            <a:endParaRPr b="1" sz="3080">
              <a:solidFill>
                <a:srgbClr val="222222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08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(d) All of these</a:t>
            </a:r>
            <a:endParaRPr b="1" sz="4520"/>
          </a:p>
        </p:txBody>
      </p:sp>
      <p:sp>
        <p:nvSpPr>
          <p:cNvPr id="104" name="Google Shape;104;p21"/>
          <p:cNvSpPr txBox="1"/>
          <p:nvPr/>
        </p:nvSpPr>
        <p:spPr>
          <a:xfrm>
            <a:off x="2599400" y="3843775"/>
            <a:ext cx="60699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GB" sz="3080">
                <a:solidFill>
                  <a:srgbClr val="FF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All of these</a:t>
            </a:r>
            <a:endParaRPr b="1" sz="452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